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Ubuntu"/>
      <p:regular r:id="rId46"/>
      <p:bold r:id="rId47"/>
      <p:italic r:id="rId48"/>
      <p:boldItalic r:id="rId49"/>
    </p:embeddedFont>
    <p:embeddedFont>
      <p:font typeface="Quattrocento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BAFA0EB-1A6C-457D-A4B2-DD78455FEFF9}">
  <a:tblStyle styleId="{EBAFA0EB-1A6C-457D-A4B2-DD78455FEF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Ubuntu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Ubuntu-italic.fntdata"/><Relationship Id="rId47" Type="http://schemas.openxmlformats.org/officeDocument/2006/relationships/font" Target="fonts/Ubuntu-bold.fntdata"/><Relationship Id="rId49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QuattrocentoSans-bold.fntdata"/><Relationship Id="rId50" Type="http://schemas.openxmlformats.org/officeDocument/2006/relationships/font" Target="fonts/QuattrocentoSans-regular.fntdata"/><Relationship Id="rId53" Type="http://schemas.openxmlformats.org/officeDocument/2006/relationships/font" Target="fonts/QuattrocentoSans-boldItalic.fntdata"/><Relationship Id="rId52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towards-data-science/selu-make-fnns-great-again-snn-8d61526802a9" TargetMode="External"/><Relationship Id="rId3" Type="http://schemas.openxmlformats.org/officeDocument/2006/relationships/hyperlink" Target="https://medium.com/@damoncivin/self-normalising-neural-networks-snn-2a972c1d421" TargetMode="External"/><Relationship Id="rId4" Type="http://schemas.openxmlformats.org/officeDocument/2006/relationships/hyperlink" Target="https://www.reddit.com/r/MachineLearning/comments/6g5tg1/r_selfnormalizing_neural_networks_improved_elu/" TargetMode="External"/><Relationship Id="rId5" Type="http://schemas.openxmlformats.org/officeDocument/2006/relationships/hyperlink" Target="https://github.com/shaohua0116/Activation-Visualization-Histogram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huansong.me/n/472464751936" TargetMode="External"/><Relationship Id="rId3" Type="http://schemas.openxmlformats.org/officeDocument/2006/relationships/hyperlink" Target="https://keras.io/layers/advanced-activations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oups.google.com/forum/#!topic/caffe-users/h4E6FV_XkfA" TargetMode="External"/><Relationship Id="rId3" Type="http://schemas.openxmlformats.org/officeDocument/2006/relationships/hyperlink" Target="http://stackoverflow.com/documentation/caffe/6575/batch-normalization" TargetMode="External"/><Relationship Id="rId4" Type="http://schemas.openxmlformats.org/officeDocument/2006/relationships/hyperlink" Target="https://frankzliu.com/experimenting-with-different-penultimate-layers-in-caffe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oups.google.com/forum/#!topic/caffe-users/h4E6FV_XkfA" TargetMode="External"/><Relationship Id="rId3" Type="http://schemas.openxmlformats.org/officeDocument/2006/relationships/hyperlink" Target="http://stackoverflow.com/documentation/caffe/6575/batch-normalization" TargetMode="External"/><Relationship Id="rId4" Type="http://schemas.openxmlformats.org/officeDocument/2006/relationships/hyperlink" Target="https://frankzliu.com/experimenting-with-different-penultimate-layers-in-caffe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enanne.github.io/2015/03/17/plankton.html" TargetMode="External"/><Relationship Id="rId3" Type="http://schemas.openxmlformats.org/officeDocument/2006/relationships/hyperlink" Target="http://benanne.github.io/2014/04/05/galaxy-zoo.html" TargetMode="External"/><Relationship Id="rId4" Type="http://schemas.openxmlformats.org/officeDocument/2006/relationships/hyperlink" Target="http://blog.kaggle.com/2016/01/29/noaa-right-whale-recognition-winners-interview-1st-place-deepsense-io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enanne.github.io/2015/03/17/plankton.html" TargetMode="External"/><Relationship Id="rId3" Type="http://schemas.openxmlformats.org/officeDocument/2006/relationships/hyperlink" Target="http://benanne.github.io/2014/04/05/galaxy-zoo.html" TargetMode="External"/><Relationship Id="rId4" Type="http://schemas.openxmlformats.org/officeDocument/2006/relationships/hyperlink" Target="http://blog.kaggle.com/2016/01/29/noaa-right-whale-recognition-winners-interview-1st-place-deepsense-io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enanne.github.io/2015/03/17/plankton.html" TargetMode="External"/><Relationship Id="rId3" Type="http://schemas.openxmlformats.org/officeDocument/2006/relationships/hyperlink" Target="http://benanne.github.io/2014/04/05/galaxy-zoo.html" TargetMode="External"/><Relationship Id="rId4" Type="http://schemas.openxmlformats.org/officeDocument/2006/relationships/hyperlink" Target="http://blog.kaggle.com/2016/01/29/noaa-right-whale-recognition-winners-interview-1st-place-deepsense-io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enanne.github.io/2015/03/17/plankton.html" TargetMode="External"/><Relationship Id="rId3" Type="http://schemas.openxmlformats.org/officeDocument/2006/relationships/hyperlink" Target="http://benanne.github.io/2014/04/05/galaxy-zoo.html" TargetMode="External"/><Relationship Id="rId4" Type="http://schemas.openxmlformats.org/officeDocument/2006/relationships/hyperlink" Target="http://blog.kaggle.com/2016/01/29/noaa-right-whale-recognition-winners-interview-1st-place-deepsense-io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enanne.github.io/2015/03/17/plankton.html" TargetMode="External"/><Relationship Id="rId3" Type="http://schemas.openxmlformats.org/officeDocument/2006/relationships/hyperlink" Target="http://benanne.github.io/2014/04/05/galaxy-zoo.html" TargetMode="External"/><Relationship Id="rId4" Type="http://schemas.openxmlformats.org/officeDocument/2006/relationships/hyperlink" Target="http://blog.kaggle.com/2016/01/29/noaa-right-whale-recognition-winners-interview-1st-place-deepsense-io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6.pdf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6.pdf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6.pdf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6.pdf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6.pdf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231n.stanford.edu/slides/winter1516_lecture5.pd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c1740a2e_2_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c1740a2e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3ee671e0_2_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93ee671e0_2_7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cadbfdcb_0_15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139" name="Google Shape;139;g19cadbfdcb_0_15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3ee671e0_2_1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93ee671e0_2_13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4f1074f_1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https://medium.com/towards-data-science/selu-make-fnns-great-again-snn-8d61526802a9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https://medium.com/@damoncivin/self-normalising-neural-networks-snn-2a972c1d421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https://www.reddit.com/r/MachineLearning/comments/6g5tg1/r_selfnormalizing_neural_networks_improved_elu/</a:t>
            </a:r>
            <a:r>
              <a:rPr lang="en-GB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https://github.com/shaohua0116/Activation-Visualization-Histogram</a:t>
            </a:r>
            <a:r>
              <a:rPr lang="en-GB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c24f1074f_1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24f1074f_1_8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c24f1074f_1_8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cadbfdcb_0_165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169" name="Google Shape;169;g19cadbfdcb_0_165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24f1074f_1_1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177" name="Google Shape;177;g2c24f1074f_1_14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3ee671e0_0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http://chuansong.me/n/472464751936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https://keras.io/layers/advanced-activations/</a:t>
            </a:r>
            <a:endParaRPr/>
          </a:p>
        </p:txBody>
      </p:sp>
      <p:sp>
        <p:nvSpPr>
          <p:cNvPr id="183" name="Google Shape;183;g193ee671e0_0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3800e01f_0_1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93800e01f_0_12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3800e01f_0_18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93800e01f_0_18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922cfcb0e_0_3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922cfcb0e_0_3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3800e01f_0_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mean/std are not computed based on the batch. Instead, a single fixed empirical mean of activations during training is used.</a:t>
            </a:r>
            <a:endParaRPr/>
          </a:p>
        </p:txBody>
      </p:sp>
      <p:sp>
        <p:nvSpPr>
          <p:cNvPr id="205" name="Google Shape;205;g193800e01f_0_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3800e01f_0_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By default, during training time, the network is computing global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mean/variance statistics via a running average, which is then used at test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time to allow deterministic outputs for each input. You can manually toggle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whether the network is accumulating or using the statistics via the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use_global_stats option. For reference, these statistics are kept in the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layer's three blobs: (0) mean, (1) variance, and (2) moving average factor.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note: the BatchNorm layer only does the normalization! For the scale and shift also in the batch norm paper include a `ScaleLayer` with `scale_param { bias_term: true }`.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https://groups.google.com/forum/#!topic/caffe-users/h4E6FV_XkfA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http://stackoverflow.com/documentation/caffe/6575/batch-normalization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https://frankzliu.com/experimenting-with-different-penultimate-layers-in-caffe/</a:t>
            </a:r>
            <a:r>
              <a:rPr lang="en-GB"/>
              <a:t> </a:t>
            </a:r>
            <a:endParaRPr/>
          </a:p>
        </p:txBody>
      </p:sp>
      <p:sp>
        <p:nvSpPr>
          <p:cNvPr id="212" name="Google Shape;212;g193800e01f_0_7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cadbfdcb_0_6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By default, during training time, the network is computing global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mean/variance statistics via a running average, which is then used at test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time to allow deterministic outputs for each input. You can manually toggle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whether the network is accumulating or using the statistics via the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use_global_stats option. For reference, these statistics are kept in the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layer's three blobs: (0) mean, (1) variance, and (2) moving average factor.</a:t>
            </a:r>
            <a:endParaRPr sz="900">
              <a:solidFill>
                <a:srgbClr val="96989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note: the BatchNorm layer only does the normalization! For the scale and shift also in the batch norm paper include a `ScaleLayer` with `scale_param { bias_term: true }`.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https://groups.google.com/forum/#!topic/caffe-users/h4E6FV_XkfA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http://stackoverflow.com/documentation/caffe/6575/batch-normalization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https://frankzliu.com/experimenting-with-different-penultimate-layers-in-caffe/</a:t>
            </a:r>
            <a:r>
              <a:rPr lang="en-GB"/>
              <a:t> </a:t>
            </a:r>
            <a:endParaRPr/>
          </a:p>
        </p:txBody>
      </p:sp>
      <p:sp>
        <p:nvSpPr>
          <p:cNvPr id="219" name="Google Shape;219;g19cadbfdcb_0_66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3800e01f_0_2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93800e01f_0_23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24f1074f_3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c24f1074f_3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3800e01f_0_5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http://benanne.github.io/2015/03/17/plankton.html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http://benanne.github.io/2014/04/05/galaxy-zoo.html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http://blog.kaggle.com/2016/01/29/noaa-right-whale-recognition-winners-interview-1st-place-deepsense-io/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93800e01f_0_56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cadbfdcb_0_3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http://benanne.github.io/2015/03/17/plankton.html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http://benanne.github.io/2014/04/05/galaxy-zoo.html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http://blog.kaggle.com/2016/01/29/noaa-right-whale-recognition-winners-interview-1st-place-deepsense-io/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9cadbfdcb_0_3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cadbfdcb_0_4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http://benanne.github.io/2015/03/17/plankton.html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http://benanne.github.io/2014/04/05/galaxy-zoo.html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http://blog.kaggle.com/2016/01/29/noaa-right-whale-recognition-winners-interview-1st-place-deepsense-io/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9cadbfdcb_0_4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cadbfdcb_0_5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http://benanne.github.io/2015/03/17/plankton.html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http://benanne.github.io/2014/04/05/galaxy-zoo.html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http://blog.kaggle.com/2016/01/29/noaa-right-whale-recognition-winners-interview-1st-place-deepsense-io/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9cadbfdcb_0_5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cadbfdcb_0_59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http://benanne.github.io/2015/03/17/plankton.html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http://benanne.github.io/2014/04/05/galaxy-zoo.html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http://blog.kaggle.com/2016/01/29/noaa-right-whale-recognition-winners-interview-1st-place-deepsense-io/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9cadbfdcb_0_59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3800e01f_2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79" name="Google Shape;79;g193800e01f_2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3ee671e0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3ee671e0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from here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http://cs231n.stanford.edu/slides/winter1516_lecture6.pdf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cadbfdc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cadbfdc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from here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http://cs231n.stanford.edu/slides/winter1516_lecture6.pdf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9cadbfdc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9cadbfdc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from here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http://cs231n.stanford.edu/slides/winter1516_lecture6.pdf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cadbfdc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cadbfdc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from here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http://cs231n.stanford.edu/slides/winter1516_lecture6.pdf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9cadbfdc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9cadbfdc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from here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http://cs231n.stanford.edu/slides/winter1516_lecture6.pdf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93ee671e0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93ee671e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cadbfd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cadbfd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3ee671e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93ee671e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cadbfdcb_1_3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329" name="Google Shape;329;g19cadbfdcb_1_32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24f1074f_5_115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</p:txBody>
      </p:sp>
      <p:sp>
        <p:nvSpPr>
          <p:cNvPr id="335" name="Google Shape;335;g2c24f1074f_5_115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3ee671e0_0_2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86" name="Google Shape;86;g193ee671e0_0_22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24f1074f_5_12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highlight>
                <a:srgbClr val="FDFDFD"/>
              </a:highlight>
            </a:endParaRPr>
          </a:p>
        </p:txBody>
      </p:sp>
      <p:sp>
        <p:nvSpPr>
          <p:cNvPr id="341" name="Google Shape;341;g2c24f1074f_5_12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9cadbfdcb_0_10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94" name="Google Shape;94;g19cadbfdcb_0_106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cadbfdcb_0_115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102" name="Google Shape;102;g19cadbfdcb_0_115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cadbfdcb_0_13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110" name="Google Shape;110;g19cadbfdcb_0_13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cadbfdcb_0_14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http://cs231n.stanford.edu/slides/winter1516_lecture5.pdf</a:t>
            </a:r>
            <a:r>
              <a:rPr lang="en-GB"/>
              <a:t> </a:t>
            </a:r>
            <a:endParaRPr/>
          </a:p>
        </p:txBody>
      </p:sp>
      <p:sp>
        <p:nvSpPr>
          <p:cNvPr id="117" name="Google Shape;117;g19cadbfdcb_0_144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3ee671e0_2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93ee671e0_2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22000" y="273844"/>
            <a:ext cx="79932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22000" y="108675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5E7974"/>
              </a:buClr>
              <a:buSzPts val="1100"/>
              <a:buFont typeface="Arial"/>
              <a:buNone/>
              <a:defRPr b="0" i="0" sz="3000" u="none" cap="none" strike="noStrike">
                <a:solidFill>
                  <a:srgbClr val="5E797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◦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505.00853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abs/1511.07289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abs/1706.02515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keras.io/layers/advanced-activation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ucha-aiki/caffenet-benchmark" TargetMode="External"/><Relationship Id="rId4" Type="http://schemas.openxmlformats.org/officeDocument/2006/relationships/hyperlink" Target="https://arxiv.org/abs/1605.07678" TargetMode="External"/><Relationship Id="rId5" Type="http://schemas.openxmlformats.org/officeDocument/2006/relationships/hyperlink" Target="https://github.com/soumith/convnet-benchmark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hyperlink" Target="https://github.com/ducha-aiki/caffenet-benchmark/blob/master/batchnorm.m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abs/1412.6806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hyperlink" Target="http://benanne.github.io/2015/03/17/plankton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fycat.com/BlandEasyHamadryad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benanne.github.io/2014/04/05/galaxy-zoo.html" TargetMode="External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benanne.github.io/2014/04/05/galaxy-zoo.html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ducha-aiki/caffenet-benchmark/blob/master/Activations.md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cs231n.github.io/neural-networks-3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cs231n.github.io/neural-networks-3/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BVLC/caffe/blob/master/src/caffe/solvers/sgd_solver.cpp" TargetMode="External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BVLC/caffe/blob/master/src/caffe/solvers/sgd_solver.cpp" TargetMode="External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cs231n.github.io/neural-networks-3/" TargetMode="External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denizyuret.com/2015/03/alec-radfords-animations-for.html" TargetMode="External"/><Relationship Id="rId4" Type="http://schemas.openxmlformats.org/officeDocument/2006/relationships/image" Target="../media/image3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s231n.github.io/neural-networks-3/" TargetMode="External"/><Relationship Id="rId4" Type="http://schemas.openxmlformats.org/officeDocument/2006/relationships/image" Target="../media/image3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cs231n.github.io/neural-networks-3/" TargetMode="External"/><Relationship Id="rId4" Type="http://schemas.openxmlformats.org/officeDocument/2006/relationships/image" Target="../media/image3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ducha-aiki/caffenet-benchmark/blob/master/Solvers.md" TargetMode="External"/><Relationship Id="rId4" Type="http://schemas.openxmlformats.org/officeDocument/2006/relationships/hyperlink" Target="https://github.com/ducha-aiki/caffenet-benchmark/blob/master/Lr_policy.md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medium.com/towards-data-science/neural-network-architectures-156e5bad51ba" TargetMode="External"/><Relationship Id="rId4" Type="http://schemas.openxmlformats.org/officeDocument/2006/relationships/hyperlink" Target="https://habrahabr.ru/post/301084/" TargetMode="External"/><Relationship Id="rId5" Type="http://schemas.openxmlformats.org/officeDocument/2006/relationships/hyperlink" Target="https://habrahabr.ru/post/302242/" TargetMode="External"/><Relationship Id="rId6" Type="http://schemas.openxmlformats.org/officeDocument/2006/relationships/hyperlink" Target="https://habrahabr.ru/post/303196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arxiv.org/abs/1505.0085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Обучение нейронных сетей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1399000" y="2834125"/>
            <a:ext cx="358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Василий Сафронов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938725" y="2841950"/>
            <a:ext cx="2119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 ФКН ВШЭ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-50" y="4207350"/>
            <a:ext cx="9144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Курс “Современный анализ данных”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851825" y="3105963"/>
            <a:ext cx="414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Slides credit: </a:t>
            </a:r>
            <a:r>
              <a:rPr lang="en-GB"/>
              <a:t>Grigory Sapunov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-125" y="45707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https://arxiv.org/abs/1505.00853</a:t>
            </a:r>
            <a:r>
              <a:rPr lang="en-GB"/>
              <a:t> </a:t>
            </a:r>
            <a:br>
              <a:rPr lang="en-GB"/>
            </a:br>
            <a:r>
              <a:rPr lang="en-GB"/>
              <a:t>Empirical Evaluation of Rectified Activations in Convolution Network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0" l="49254" r="0" t="0"/>
          <a:stretch/>
        </p:blipFill>
        <p:spPr>
          <a:xfrm>
            <a:off x="-126" y="611563"/>
            <a:ext cx="9144001" cy="346316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ReLU, PReLU, RReLU</a:t>
            </a:r>
            <a:endParaRPr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769775"/>
            <a:ext cx="7191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Все преимущества ReLU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Градиент не умирает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Выходы в среднем близки к нулю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Считать экспоненту дорого</a:t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Exponential LU (ELU)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15174" l="14414" r="52577" t="39131"/>
          <a:stretch/>
        </p:blipFill>
        <p:spPr>
          <a:xfrm>
            <a:off x="5958700" y="583200"/>
            <a:ext cx="3018276" cy="22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-125" y="45707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https://arxiv.org/abs/1511.07289</a:t>
            </a:r>
            <a:r>
              <a:rPr lang="en-GB"/>
              <a:t> </a:t>
            </a:r>
            <a:br>
              <a:rPr lang="en-GB"/>
            </a:br>
            <a:r>
              <a:rPr lang="en-GB"/>
              <a:t>Fast and Accurate Deep Network Learning by Exponential Linear Units (ELUs)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4">
            <a:alphaModFix/>
          </a:blip>
          <a:srcRect b="11039" l="40884" r="27286" t="23519"/>
          <a:stretch/>
        </p:blipFill>
        <p:spPr>
          <a:xfrm>
            <a:off x="5089600" y="554176"/>
            <a:ext cx="3554001" cy="39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5">
            <a:alphaModFix/>
          </a:blip>
          <a:srcRect b="16680" l="45390" r="18527" t="27810"/>
          <a:stretch/>
        </p:blipFill>
        <p:spPr>
          <a:xfrm>
            <a:off x="228600" y="652025"/>
            <a:ext cx="4538549" cy="37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ELU</a:t>
            </a:r>
            <a:endParaRPr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622850"/>
            <a:ext cx="7191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ELU поддерживающий активации с нулевым</a:t>
            </a:r>
            <a:br>
              <a:rPr lang="en-GB">
                <a:solidFill>
                  <a:srgbClr val="464648"/>
                </a:solidFill>
              </a:rPr>
            </a:br>
            <a:r>
              <a:rPr lang="en-GB">
                <a:solidFill>
                  <a:srgbClr val="464648"/>
                </a:solidFill>
              </a:rPr>
              <a:t>средним и единичной дисперсией</a:t>
            </a:r>
            <a:br>
              <a:rPr lang="en-GB">
                <a:solidFill>
                  <a:srgbClr val="464648"/>
                </a:solidFill>
              </a:rPr>
            </a:b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64648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>
              <a:solidFill>
                <a:srgbClr val="4646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646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64648"/>
                </a:solidFill>
                <a:latin typeface="Consolas"/>
                <a:ea typeface="Consolas"/>
                <a:cs typeface="Consolas"/>
                <a:sym typeface="Consolas"/>
              </a:rPr>
              <a:t>def selu(x):</a:t>
            </a:r>
            <a:endParaRPr>
              <a:solidFill>
                <a:srgbClr val="4646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64648"/>
                </a:solidFill>
                <a:latin typeface="Consolas"/>
                <a:ea typeface="Consolas"/>
                <a:cs typeface="Consolas"/>
                <a:sym typeface="Consolas"/>
              </a:rPr>
              <a:t>    alpha = 1.6732632423543772848170429916717</a:t>
            </a:r>
            <a:endParaRPr>
              <a:solidFill>
                <a:srgbClr val="4646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64648"/>
                </a:solidFill>
                <a:latin typeface="Consolas"/>
                <a:ea typeface="Consolas"/>
                <a:cs typeface="Consolas"/>
                <a:sym typeface="Consolas"/>
              </a:rPr>
              <a:t>    scale = 1.0507009873554804934193349852946</a:t>
            </a:r>
            <a:endParaRPr>
              <a:solidFill>
                <a:srgbClr val="4646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64648"/>
                </a:solidFill>
                <a:latin typeface="Consolas"/>
                <a:ea typeface="Consolas"/>
                <a:cs typeface="Consolas"/>
                <a:sym typeface="Consolas"/>
              </a:rPr>
              <a:t>    return scale*np.where(x&gt;=0.0, x, alpha*np.exp(x)-alpha)</a:t>
            </a:r>
            <a:endParaRPr>
              <a:solidFill>
                <a:srgbClr val="4646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Scaled ELU (SELU)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29680" l="14414" r="52577" t="39133"/>
          <a:stretch/>
        </p:blipFill>
        <p:spPr>
          <a:xfrm>
            <a:off x="5958700" y="583200"/>
            <a:ext cx="3018276" cy="15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755" y="2187656"/>
            <a:ext cx="286627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/>
        </p:nvSpPr>
        <p:spPr>
          <a:xfrm>
            <a:off x="-125" y="45707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Self-Normalizing Neural Networks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https://arxiv.org/abs/1706.02515</a:t>
            </a:r>
            <a:r>
              <a:rPr lang="en-GB"/>
              <a:t> </a:t>
            </a:r>
            <a:endParaRPr/>
          </a:p>
        </p:txBody>
      </p:sp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SELU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2273"/>
            <a:ext cx="9143999" cy="3518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769775"/>
            <a:ext cx="7191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Обобщение ReLU и LReLU.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Линейный режим, никогда не насыщается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Число параметров кратно возрастает.</a:t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Maxout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100" y="769775"/>
            <a:ext cx="3278200" cy="5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22335"/>
            <a:ext cx="9144001" cy="228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769775"/>
            <a:ext cx="7191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ReLU — хорошее начало.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Можно пробовать LReLU/PReLU/ELU/Maxout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Поэкспериментируйте с SELU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Сигмоида плоха (но часто нужна на выходах сети)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TanH можно пробовать, но без особых надежд.</a:t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Резюме</a:t>
            </a:r>
            <a:endParaRPr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Keras</a:t>
            </a:r>
            <a:r>
              <a:rPr lang="en-GB">
                <a:solidFill>
                  <a:srgbClr val="000000"/>
                </a:solidFill>
              </a:rPr>
              <a:t>: </a:t>
            </a:r>
            <a:r>
              <a:rPr lang="en-GB"/>
              <a:t>P</a:t>
            </a:r>
            <a:r>
              <a:rPr lang="en-GB"/>
              <a:t>ReLU, ELU, etc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-125" y="45707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Keras </a:t>
            </a:r>
            <a:r>
              <a:rPr lang="en-GB"/>
              <a:t>Advanced Activations Layers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https://keras.io/layers/advanced-activations/</a:t>
            </a:r>
            <a:endParaRPr/>
          </a:p>
        </p:txBody>
      </p:sp>
      <p:graphicFrame>
        <p:nvGraphicFramePr>
          <p:cNvPr id="187" name="Google Shape;187;p31"/>
          <p:cNvGraphicFramePr/>
          <p:nvPr/>
        </p:nvGraphicFramePr>
        <p:xfrm>
          <a:off x="192188" y="68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{EBAFA0EB-1A6C-457D-A4B2-DD78455FEFF9}</a:tableStyleId>
              </a:tblPr>
              <a:tblGrid>
                <a:gridCol w="3634025"/>
                <a:gridCol w="5125600"/>
              </a:tblGrid>
              <a:tr h="63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Parametric Rectified Linear Unit (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PReLU</a:t>
                      </a:r>
                      <a:r>
                        <a:rPr lang="en-GB"/>
                        <a:t>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keras.layers.advanced_activations.PReLU(init=</a:t>
                      </a:r>
                      <a:r>
                        <a:rPr lang="en-GB" sz="1000">
                          <a:solidFill>
                            <a:srgbClr val="DD114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'zero'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weights=</a:t>
                      </a:r>
                      <a:r>
                        <a:rPr b="1"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None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f(x) = alphas * x for x &lt; 0</a:t>
                      </a:r>
                      <a:r>
                        <a:rPr lang="en-GB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</a:rPr>
                        <a:t>, </a:t>
                      </a: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f(x) = x for x &gt;= 0</a:t>
                      </a:r>
                      <a:r>
                        <a:rPr lang="en-GB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</a:rPr>
                        <a:t>,</a:t>
                      </a:r>
                      <a:endParaRPr sz="1000">
                        <a:solidFill>
                          <a:srgbClr val="404040"/>
                        </a:solidFill>
                        <a:highlight>
                          <a:srgbClr val="FCFCFC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</a:rPr>
                        <a:t>where </a:t>
                      </a: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alphas</a:t>
                      </a:r>
                      <a:r>
                        <a:rPr lang="en-GB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</a:rPr>
                        <a:t> is a learned array with the same shape as x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Exponential Linear Unit (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ELU</a:t>
                      </a:r>
                      <a:r>
                        <a:rPr lang="en-GB"/>
                        <a:t>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keras.layers.advanced_activations.ELU(alpha=</a:t>
                      </a:r>
                      <a:r>
                        <a:rPr lang="en-GB" sz="1000">
                          <a:solidFill>
                            <a:srgbClr val="008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f(x) =  alpha * (exp(x) - 1.) for x &lt; 0</a:t>
                      </a:r>
                      <a:r>
                        <a:rPr lang="en-GB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</a:rPr>
                        <a:t>, </a:t>
                      </a: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f(x) = x for x &gt;= 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Leaky Rectified Linear Unit (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LeakyReLU</a:t>
                      </a:r>
                      <a:r>
                        <a:rPr lang="en-GB"/>
                        <a:t>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keras.layers.advanced_activations.LeakyReLU(alpha=</a:t>
                      </a:r>
                      <a:r>
                        <a:rPr lang="en-GB" sz="1000">
                          <a:solidFill>
                            <a:srgbClr val="008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f(x) = alpha * x for x &lt; 0</a:t>
                      </a:r>
                      <a:r>
                        <a:rPr lang="en-GB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</a:rPr>
                        <a:t>, </a:t>
                      </a: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f(x) = x for x &gt;= 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Parametric Softplus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keras.layers.advanced_activations.ParametricSoftplus(alpha_init=</a:t>
                      </a:r>
                      <a:r>
                        <a:rPr lang="en-GB" sz="1000">
                          <a:solidFill>
                            <a:srgbClr val="008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0.2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beta_init=</a:t>
                      </a:r>
                      <a:r>
                        <a:rPr lang="en-GB" sz="1000">
                          <a:solidFill>
                            <a:srgbClr val="008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5.0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weights=</a:t>
                      </a:r>
                      <a:r>
                        <a:rPr b="1"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None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alpha * log(1 + exp(beta * x))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Thresholded Rectified Linear Unit (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ThresholdedReLU</a:t>
                      </a:r>
                      <a:r>
                        <a:rPr lang="en-GB"/>
                        <a:t>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keras.layers.advanced_activations.ThresholdedReLU(theta=</a:t>
                      </a:r>
                      <a:r>
                        <a:rPr lang="en-GB" sz="1000">
                          <a:solidFill>
                            <a:srgbClr val="008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1.0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000">
                        <a:solidFill>
                          <a:srgbClr val="E74C3C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f(x) = x for x &gt; theta</a:t>
                      </a:r>
                      <a:r>
                        <a:rPr lang="en-GB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</a:rPr>
                        <a:t> </a:t>
                      </a:r>
                      <a:r>
                        <a:rPr lang="en-GB" sz="1000">
                          <a:solidFill>
                            <a:srgbClr val="E74C3C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f(x) = 0 otherwise</a:t>
                      </a:r>
                      <a:r>
                        <a:rPr lang="en-GB" sz="1000">
                          <a:solidFill>
                            <a:srgbClr val="404040"/>
                          </a:solidFill>
                          <a:highlight>
                            <a:srgbClr val="FCFCFC"/>
                          </a:highlight>
                        </a:rPr>
                        <a:t>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S-shaped Rectified Linear Unit (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SReLU</a:t>
                      </a:r>
                      <a:r>
                        <a:rPr lang="en-GB"/>
                        <a:t>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keras.layers.advanced_activations.SReLU(t_left_init=</a:t>
                      </a:r>
                      <a:r>
                        <a:rPr lang="en-GB" sz="1000">
                          <a:solidFill>
                            <a:srgbClr val="DD114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'zero'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a_left_init=</a:t>
                      </a:r>
                      <a:r>
                        <a:rPr lang="en-GB" sz="1000">
                          <a:solidFill>
                            <a:srgbClr val="DD114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'glorot_uniform'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t_right_init=</a:t>
                      </a:r>
                      <a:r>
                        <a:rPr lang="en-GB" sz="1000">
                          <a:solidFill>
                            <a:srgbClr val="DD114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'glorot_uniform'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a_right_init=</a:t>
                      </a:r>
                      <a:r>
                        <a:rPr lang="en-GB" sz="1000">
                          <a:solidFill>
                            <a:srgbClr val="DD1144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'one'</a:t>
                      </a:r>
                      <a:r>
                        <a:rPr lang="en-GB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Dropout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С заданной вероятностью “выключает” каждый конкретный нейрон.</a:t>
            </a:r>
            <a:endParaRPr>
              <a:solidFill>
                <a:srgbClr val="464648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Заставляет нейросеть создавать некоторую избыточность.</a:t>
            </a:r>
            <a:endParaRPr>
              <a:solidFill>
                <a:srgbClr val="464648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По сути тренируется ансамбль моделей (каждая тренируется на одном примере)</a:t>
            </a:r>
            <a:endParaRPr>
              <a:solidFill>
                <a:srgbClr val="464648"/>
              </a:solidFill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1837750"/>
            <a:ext cx="58483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Keras</a:t>
            </a:r>
            <a:r>
              <a:rPr lang="en-GB">
                <a:solidFill>
                  <a:srgbClr val="000000"/>
                </a:solidFill>
              </a:rPr>
              <a:t>: </a:t>
            </a:r>
            <a:r>
              <a:rPr lang="en-GB"/>
              <a:t>Dropout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775475" y="1136675"/>
            <a:ext cx="80568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keras.layers.Dropout(rate, noise_shape=</a:t>
            </a:r>
            <a:r>
              <a:rPr b="1" lang="en-GB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GB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seed=</a:t>
            </a:r>
            <a:r>
              <a:rPr b="1" lang="en-GB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GB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636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CFCFC"/>
                </a:highlight>
              </a:rPr>
              <a:t>Dropout consists in randomly setting a fraction </a:t>
            </a:r>
            <a:r>
              <a:rPr b="1" lang="en-GB" sz="9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-GB" sz="1200">
                <a:solidFill>
                  <a:srgbClr val="000000"/>
                </a:solidFill>
                <a:highlight>
                  <a:srgbClr val="FCFCFC"/>
                </a:highlight>
              </a:rPr>
              <a:t> of input units to 0 at each update during training time, which helps prevent overfitting.</a:t>
            </a:r>
            <a:endParaRPr sz="1500">
              <a:solidFill>
                <a:srgbClr val="000000"/>
              </a:solidFill>
              <a:highlight>
                <a:srgbClr val="FCFCFC"/>
              </a:highlight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464648"/>
              </a:solidFill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16135" l="14535" r="15947" t="38630"/>
          <a:stretch/>
        </p:blipFill>
        <p:spPr>
          <a:xfrm>
            <a:off x="2475800" y="2472625"/>
            <a:ext cx="6356500" cy="220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/>
        </p:nvSpPr>
        <p:spPr>
          <a:xfrm>
            <a:off x="2717550" y="4746950"/>
            <a:ext cx="6438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from Justin Johnson, Andrej Karpathy and Fei-Fei Li course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07475"/>
            <a:ext cx="8520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Ресурсы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800400"/>
            <a:ext cx="85206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Сравнение всего со всем</a:t>
            </a:r>
            <a:br>
              <a:rPr lang="en-GB">
                <a:solidFill>
                  <a:schemeClr val="dk1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https://github.com/ducha-aiki/caffenet-benchmark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An Analysis of Deep Neural Network Models for Practical Applications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https://arxiv.org/abs/1605.07678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Libs comparison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https://github.com/soumith/convnet-benchmarks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Batch Normalization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464648"/>
                </a:solidFill>
              </a:rPr>
              <a:t>Идея: нормализовать каждый батч, чтобы нейроны работали не в режиме насыщения. Среднее значение каждого батча 0, дисперсия 1.</a:t>
            </a:r>
            <a:endParaRPr sz="1400"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464648"/>
                </a:solidFill>
              </a:rPr>
              <a:t>Улучшает обучаемость сети, градиенты лучше распространяются через сеть, можно использовать более высокие learning rate, снижает зависимость от инициализации.</a:t>
            </a:r>
            <a:endParaRPr sz="1400"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464648"/>
                </a:solidFill>
              </a:rPr>
              <a:t>Несколько снижает необходимость использования dropout, так как действует как форма регуляризации.</a:t>
            </a:r>
            <a:br>
              <a:rPr lang="en-GB" sz="1400">
                <a:solidFill>
                  <a:srgbClr val="464648"/>
                </a:solidFill>
              </a:rPr>
            </a:br>
            <a:endParaRPr sz="1400"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464648"/>
                </a:solidFill>
              </a:rPr>
              <a:t>На входе в нейросеть похожую задачу решает mean </a:t>
            </a:r>
            <a:br>
              <a:rPr lang="en-GB" sz="1400">
                <a:solidFill>
                  <a:srgbClr val="464648"/>
                </a:solidFill>
              </a:rPr>
            </a:br>
            <a:r>
              <a:rPr lang="en-GB" sz="1400">
                <a:solidFill>
                  <a:srgbClr val="464648"/>
                </a:solidFill>
              </a:rPr>
              <a:t>s</a:t>
            </a:r>
            <a:r>
              <a:rPr lang="en-GB" sz="1400">
                <a:solidFill>
                  <a:srgbClr val="464648"/>
                </a:solidFill>
              </a:rPr>
              <a:t>ubtraction.</a:t>
            </a:r>
            <a:endParaRPr sz="1400"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400">
                <a:solidFill>
                  <a:srgbClr val="464648"/>
                </a:solidFill>
              </a:rPr>
            </a:br>
            <a:r>
              <a:rPr lang="en-GB" sz="1400">
                <a:solidFill>
                  <a:srgbClr val="464648"/>
                </a:solidFill>
              </a:rPr>
              <a:t>А теперь ещё есть SELU.</a:t>
            </a:r>
            <a:endParaRPr sz="1400"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20680" l="15435" r="46396" t="27385"/>
          <a:stretch/>
        </p:blipFill>
        <p:spPr>
          <a:xfrm>
            <a:off x="5584300" y="2548950"/>
            <a:ext cx="3490024" cy="25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/>
              <a:t>Keras: Batch Normalization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583175"/>
            <a:ext cx="3988500" cy="4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keras.layers.BatchNormalization(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axis=</a:t>
            </a:r>
            <a:r>
              <a:rPr lang="en-GB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momentum=</a:t>
            </a:r>
            <a:r>
              <a:rPr lang="en-GB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0.99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epsilon=</a:t>
            </a:r>
            <a:r>
              <a:rPr lang="en-GB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center=</a:t>
            </a:r>
            <a:r>
              <a:rPr b="1" lang="en-GB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scale=</a:t>
            </a:r>
            <a:r>
              <a:rPr b="1" lang="en-GB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beta_initializer=</a:t>
            </a:r>
            <a:r>
              <a:rPr lang="en-GB" sz="900">
                <a:solidFill>
                  <a:srgbClr val="DD114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'zeros'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gamma_initializer=</a:t>
            </a:r>
            <a:r>
              <a:rPr lang="en-GB" sz="900">
                <a:solidFill>
                  <a:srgbClr val="DD114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'ones'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moving_mean_initializer=</a:t>
            </a:r>
            <a:r>
              <a:rPr lang="en-GB" sz="900">
                <a:solidFill>
                  <a:srgbClr val="DD114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'zeros'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moving_variance_initializer=</a:t>
            </a:r>
            <a:r>
              <a:rPr lang="en-GB" sz="900">
                <a:solidFill>
                  <a:srgbClr val="DD114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'ones'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beta_regularizer=</a:t>
            </a:r>
            <a:r>
              <a:rPr b="1" lang="en-GB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gamma_regularizer=</a:t>
            </a:r>
            <a:r>
              <a:rPr b="1" lang="en-GB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beta_constraint=</a:t>
            </a:r>
            <a:r>
              <a:rPr b="1" lang="en-GB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gamma_constraint=</a:t>
            </a:r>
            <a:r>
              <a:rPr b="1" lang="en-GB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04040"/>
                </a:solidFill>
                <a:highlight>
                  <a:srgbClr val="FCFCFC"/>
                </a:highlight>
              </a:rPr>
              <a:t>Normalize the activations of the previous layer at each batch, i.e. applies a transformation that maintains the mean activation close to 0 and the activation standard deviation close to 1.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464648"/>
              </a:solidFill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20680" l="15435" r="46396" t="27385"/>
          <a:stretch/>
        </p:blipFill>
        <p:spPr>
          <a:xfrm>
            <a:off x="4356885" y="595900"/>
            <a:ext cx="4684991" cy="3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/>
              <a:t>Batch Normalization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00" y="649725"/>
            <a:ext cx="7376275" cy="40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25725" y="4732025"/>
            <a:ext cx="914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80"/>
              </a:spcBef>
              <a:spcAft>
                <a:spcPts val="1600"/>
              </a:spcAft>
              <a:buNone/>
            </a:pPr>
            <a:r>
              <a:rPr lang="en-GB" sz="1600" u="sng">
                <a:solidFill>
                  <a:schemeClr val="accent5"/>
                </a:solidFill>
                <a:hlinkClick r:id="rId4"/>
              </a:rPr>
              <a:t>https://github.com/ducha-aiki/caffenet-benchmark/blob/master/batchnorm.md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Отказ от пулинга, только свёртки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464648"/>
                </a:solidFill>
              </a:rPr>
              <a:t>“We find that max-pooling can simply be replaced by a convolutional layer with increased stride without loss in accuracy on several image recognition benchmarks. Following this finding – and building on other recent work for finding simple network structures – we propose a new architecture that consists solely of convolutional layers and yields competitive or state of the art performance on several object recognition datasets (CIFAR-10, CIFAR-100, ImageNet).”</a:t>
            </a:r>
            <a:endParaRPr i="1">
              <a:solidFill>
                <a:srgbClr val="46464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64648"/>
                </a:solidFill>
              </a:rPr>
              <a:t>Striving for Simplicity: The All Convolutional Net,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https://arxiv.org/abs/1412.6806</a:t>
            </a:r>
            <a:endParaRPr>
              <a:solidFill>
                <a:srgbClr val="464648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Отказ от пулинга, только свёртки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b="3232" l="0" r="0" t="0"/>
          <a:stretch/>
        </p:blipFill>
        <p:spPr>
          <a:xfrm>
            <a:off x="3850925" y="2747825"/>
            <a:ext cx="5259899" cy="23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 rotWithShape="1">
          <a:blip r:embed="rId4">
            <a:alphaModFix/>
          </a:blip>
          <a:srcRect b="0" l="497" r="0" t="0"/>
          <a:stretch/>
        </p:blipFill>
        <p:spPr>
          <a:xfrm>
            <a:off x="180825" y="553125"/>
            <a:ext cx="5054500" cy="24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Image augmentation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8"/>
                </a:solidFill>
              </a:rPr>
              <a:t>Данные — один из лучших регуляризаторов. Чем больше данных, тем лучше.</a:t>
            </a:r>
            <a:endParaRPr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8"/>
                </a:solidFill>
              </a:rPr>
              <a:t>Даже если обучающих данных мало, их количество можно увеличить искусственно. В случае изображений это называется image augmentation. </a:t>
            </a:r>
            <a:endParaRPr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8"/>
                </a:solidFill>
              </a:rPr>
              <a:t>Идея: без потери смысла изображения можно проделать над ним некоторые трансформации:</a:t>
            </a:r>
            <a:endParaRPr>
              <a:solidFill>
                <a:srgbClr val="464648"/>
              </a:solidFill>
            </a:endParaRPr>
          </a:p>
          <a:p>
            <a:pPr indent="-342900" lvl="0" marL="457200" marR="0" rtl="0" algn="l">
              <a:spcBef>
                <a:spcPts val="160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Поворот, отражение, сдвиг, обрезка, изменение размеров</a:t>
            </a:r>
            <a:endParaRPr>
              <a:solidFill>
                <a:srgbClr val="464648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Некоторое изменение цвета, освещённости, контраста</a:t>
            </a:r>
            <a:endParaRPr>
              <a:solidFill>
                <a:srgbClr val="464648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Добавление шума</a:t>
            </a:r>
            <a:endParaRPr>
              <a:solidFill>
                <a:srgbClr val="464648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...</a:t>
            </a:r>
            <a:endParaRPr>
              <a:solidFill>
                <a:srgbClr val="46464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Image augmentation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75" y="84677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300" y="846775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/>
          <p:nvPr/>
        </p:nvSpPr>
        <p:spPr>
          <a:xfrm>
            <a:off x="4122900" y="2353225"/>
            <a:ext cx="745800" cy="7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/>
        </p:nvSpPr>
        <p:spPr>
          <a:xfrm>
            <a:off x="25725" y="4732025"/>
            <a:ext cx="914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http://benanne.github.io/2015/03/17/plankton.html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Image augmentation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25725" y="4732025"/>
            <a:ext cx="914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https://gfycat.com/BlandEasyHamadryad</a:t>
            </a:r>
            <a:r>
              <a:rPr lang="en-GB"/>
              <a:t> </a:t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26516" l="18844" r="18151" t="41027"/>
          <a:stretch/>
        </p:blipFill>
        <p:spPr>
          <a:xfrm>
            <a:off x="432325" y="1428126"/>
            <a:ext cx="8330800" cy="2287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Image augmentation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25725" y="4732025"/>
            <a:ext cx="914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http://benanne.github.io/2014/04/05/galaxy-zoo.html</a:t>
            </a:r>
            <a:r>
              <a:rPr lang="en-GB"/>
              <a:t> 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25" y="656000"/>
            <a:ext cx="8165300" cy="38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Image augmentation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25725" y="4732025"/>
            <a:ext cx="914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http://benanne.github.io/2014/04/05/galaxy-zoo.html</a:t>
            </a:r>
            <a:r>
              <a:rPr lang="en-GB"/>
              <a:t> 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25" y="748205"/>
            <a:ext cx="8032262" cy="37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ReLU, LReLU, PReLU, ELU… 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Большое практическое сравнение различных функций активации: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accent5"/>
                </a:solidFill>
                <a:hlinkClick r:id="rId3"/>
              </a:rPr>
              <a:t>https://github.com/ducha-aiki/caffenet-benchmark/blob/master/Activations.md</a:t>
            </a:r>
            <a:r>
              <a:rPr lang="en-GB">
                <a:solidFill>
                  <a:schemeClr val="dk1"/>
                </a:solidFill>
              </a:rPr>
              <a:t>  </a:t>
            </a:r>
            <a:endParaRPr>
              <a:solidFill>
                <a:srgbClr val="464648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963" y="1434750"/>
            <a:ext cx="6732075" cy="37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11700" y="0"/>
            <a:ext cx="8520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Вариации и улучшения backprop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Существует множество модификаций backprop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Использование момента инерции (momentum update, Nesterov momentum)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Адаптивные методы (Adagrad, Adadelta, RMSprop, Adam,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Методы второго порядка (L-BFGS, Conjugate gradient, Hessian Free): обычно работают на полных батчах.</a:t>
            </a:r>
            <a:endParaRPr/>
          </a:p>
        </p:txBody>
      </p:sp>
      <p:sp>
        <p:nvSpPr>
          <p:cNvPr id="279" name="Google Shape;279;p44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0"/>
            <a:ext cx="8520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Изменяемый learning rate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 является параметром во </a:t>
            </a:r>
            <a:br>
              <a:rPr lang="en-GB"/>
            </a:br>
            <a:r>
              <a:rPr lang="en-GB"/>
              <a:t>многих алгоритмах: </a:t>
            </a:r>
            <a:br>
              <a:rPr lang="en-GB"/>
            </a:br>
            <a:r>
              <a:rPr lang="en-GB"/>
              <a:t>SGD, SGD+Momentum, Adagrad, </a:t>
            </a:r>
            <a:br>
              <a:rPr lang="en-GB"/>
            </a:br>
            <a:r>
              <a:rPr lang="en-GB"/>
              <a:t>RMSProp, Adam.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Правильный learning rate является </a:t>
            </a:r>
            <a:br>
              <a:rPr lang="en-GB"/>
            </a:br>
            <a:r>
              <a:rPr lang="en-GB"/>
              <a:t>не менее важным для достижения </a:t>
            </a:r>
            <a:br>
              <a:rPr lang="en-GB"/>
            </a:br>
            <a:r>
              <a:rPr lang="en-GB"/>
              <a:t>успеха обучения, чем архитектура </a:t>
            </a:r>
            <a:br>
              <a:rPr lang="en-GB"/>
            </a:br>
            <a:r>
              <a:rPr lang="en-GB"/>
              <a:t>нейросети.</a:t>
            </a:r>
            <a:endParaRPr/>
          </a:p>
        </p:txBody>
      </p:sp>
      <p:sp>
        <p:nvSpPr>
          <p:cNvPr id="286" name="Google Shape;286;p45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093" y="641400"/>
            <a:ext cx="4425432" cy="39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0"/>
            <a:ext cx="8520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Изменяемый learning rate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Варианты затухания learning rate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Step decay (уменьшение </a:t>
            </a:r>
            <a:br>
              <a:rPr lang="en-GB"/>
            </a:br>
            <a:r>
              <a:rPr lang="en-GB"/>
              <a:t>каждые N эпох)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Exponential decay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1/t decay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и</a:t>
            </a:r>
            <a:r>
              <a:rPr lang="en-GB"/>
              <a:t> др.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https://github.com/BVLC/caffe/blob/master/src/caffe/solvers/sgd_solver.cpp</a:t>
            </a:r>
            <a:r>
              <a:rPr lang="en-GB"/>
              <a:t> </a:t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325" y="600625"/>
            <a:ext cx="5065600" cy="37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https://github.com/BVLC/caffe/blob/master/src/caffe/solvers/sgd_solver.cpp</a:t>
            </a:r>
            <a:r>
              <a:rPr lang="en-GB"/>
              <a:t> </a:t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0"/>
            <a:ext cx="8520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Momentum Updates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00" y="1155920"/>
            <a:ext cx="8918600" cy="283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/>
        </p:nvSpPr>
        <p:spPr>
          <a:xfrm>
            <a:off x="-75" y="4746950"/>
            <a:ext cx="914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http://www.denizyuret.com/2015/03/alec-radfords-animations-for.html</a:t>
            </a:r>
            <a:r>
              <a:rPr lang="en-GB"/>
              <a:t> </a:t>
            </a:r>
            <a:endParaRPr/>
          </a:p>
        </p:txBody>
      </p:sp>
      <p:pic>
        <p:nvPicPr>
          <p:cNvPr descr="s25RsOr%2B-%2BImgur.gif" id="314" name="Google Shape;3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862" y="81628"/>
            <a:ext cx="4600125" cy="45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/>
        </p:nvSpPr>
        <p:spPr>
          <a:xfrm>
            <a:off x="-75" y="4746950"/>
            <a:ext cx="914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  <p:pic>
        <p:nvPicPr>
          <p:cNvPr descr="opt2.gif"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107775"/>
            <a:ext cx="5938551" cy="45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/>
        </p:nvSpPr>
        <p:spPr>
          <a:xfrm>
            <a:off x="-75" y="4746950"/>
            <a:ext cx="914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  <p:pic>
        <p:nvPicPr>
          <p:cNvPr descr="opt1.gif" id="326" name="Google Shape;3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133350"/>
            <a:ext cx="59055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311700" y="769775"/>
            <a:ext cx="82608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Adam — хорошее начало.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Простой SGD без момента лучше не использовать.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Если есть L-BFGS и можно работать на полных батчах, то можно пробовать.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В целом надо экспериментировать.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https://github.com/ducha-aiki/caffenet-benchmark/blob/master/Solvers.md</a:t>
            </a:r>
            <a:r>
              <a:rPr lang="en-GB">
                <a:solidFill>
                  <a:srgbClr val="464648"/>
                </a:solidFill>
              </a:rPr>
              <a:t> 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https://github.com/ducha-aiki/caffenet-benchmark/blob/master/Lr_policy.md</a:t>
            </a:r>
            <a:r>
              <a:rPr lang="en-GB">
                <a:solidFill>
                  <a:srgbClr val="464648"/>
                </a:solidFill>
              </a:rPr>
              <a:t> </a:t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332" name="Google Shape;332;p52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Солверы: Резюме</a:t>
            </a:r>
            <a:endParaRPr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11700" y="0"/>
            <a:ext cx="8520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Models in Keras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75" y="646263"/>
            <a:ext cx="7820025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25693" l="14537" r="55783" t="32568"/>
          <a:stretch/>
        </p:blipFill>
        <p:spPr>
          <a:xfrm>
            <a:off x="6118500" y="769775"/>
            <a:ext cx="2713801" cy="20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Удобна тем, что загоняет сигнал в диапазон (0,1)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Исторически популярна, так как можно интерпретировать</a:t>
            </a:r>
            <a:br>
              <a:rPr lang="en-GB">
                <a:solidFill>
                  <a:srgbClr val="464648"/>
                </a:solidFill>
              </a:rPr>
            </a:br>
            <a:r>
              <a:rPr lang="en-GB">
                <a:solidFill>
                  <a:srgbClr val="464648"/>
                </a:solidFill>
              </a:rPr>
              <a:t>в</a:t>
            </a:r>
            <a:r>
              <a:rPr lang="en-GB">
                <a:solidFill>
                  <a:srgbClr val="464648"/>
                </a:solidFill>
              </a:rPr>
              <a:t> терминах работы биологического нейрона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В режиме насыщения убивает градиенты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Выходные значения не центрированы относительно</a:t>
            </a:r>
            <a:br>
              <a:rPr lang="en-GB">
                <a:solidFill>
                  <a:srgbClr val="464648"/>
                </a:solidFill>
              </a:rPr>
            </a:br>
            <a:r>
              <a:rPr lang="en-GB">
                <a:solidFill>
                  <a:srgbClr val="464648"/>
                </a:solidFill>
              </a:rPr>
              <a:t>н</a:t>
            </a:r>
            <a:r>
              <a:rPr lang="en-GB">
                <a:solidFill>
                  <a:srgbClr val="464648"/>
                </a:solidFill>
              </a:rPr>
              <a:t>уля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Экспонента дорога для вычисления</a:t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Сигмоида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488" y="2803788"/>
            <a:ext cx="288607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11700" y="0"/>
            <a:ext cx="8520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Ресурсы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344" name="Google Shape;344;p54"/>
          <p:cNvSpPr txBox="1"/>
          <p:nvPr>
            <p:ph idx="1" type="body"/>
          </p:nvPr>
        </p:nvSpPr>
        <p:spPr>
          <a:xfrm>
            <a:off x="311700" y="719850"/>
            <a:ext cx="84240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/>
              <a:t>Обзор всех важных архитектур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https://medium.com/towards-data-science/neural-network-architectures-156e5bad51ba</a:t>
            </a:r>
            <a:r>
              <a:rPr lang="en-GB"/>
              <a:t> </a:t>
            </a:r>
            <a:endParaRPr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8"/>
                </a:solidFill>
              </a:rPr>
              <a:t>Эволюция нейросетей для распознавания изображений в Google: GoogLeNet</a:t>
            </a:r>
            <a:br>
              <a:rPr lang="en-GB">
                <a:solidFill>
                  <a:srgbClr val="464648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https://habrahabr.ru/post/301084/</a:t>
            </a:r>
            <a:endParaRPr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8"/>
                </a:solidFill>
              </a:rPr>
              <a:t>Эволюция нейросетей для распознавания изображений в Google: Inception-v3</a:t>
            </a:r>
            <a:br>
              <a:rPr lang="en-GB">
                <a:solidFill>
                  <a:srgbClr val="464648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5"/>
              </a:rPr>
              <a:t>https://habrahabr.ru/post/302242/</a:t>
            </a:r>
            <a:r>
              <a:rPr lang="en-GB">
                <a:solidFill>
                  <a:srgbClr val="464648"/>
                </a:solidFill>
              </a:rPr>
              <a:t> </a:t>
            </a:r>
            <a:endParaRPr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8"/>
                </a:solidFill>
              </a:rPr>
              <a:t>Эволюция нейросетей для распознавания изображений в Google: Inception-ResNet</a:t>
            </a:r>
            <a:br>
              <a:rPr lang="en-GB">
                <a:solidFill>
                  <a:srgbClr val="464648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6"/>
              </a:rPr>
              <a:t>https://habrahabr.ru/post/303196/</a:t>
            </a:r>
            <a:r>
              <a:rPr lang="en-GB">
                <a:solidFill>
                  <a:srgbClr val="464648"/>
                </a:solidFill>
              </a:rPr>
              <a:t> </a:t>
            </a:r>
            <a:endParaRPr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769775"/>
            <a:ext cx="7191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Загоняет сигнал в диапазон (-1,1)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Центрирована относительно нуля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В режиме насыщения убивает градиенты</a:t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TanH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8250" l="14926" r="56544" t="38573"/>
          <a:stretch/>
        </p:blipFill>
        <p:spPr>
          <a:xfrm>
            <a:off x="6395900" y="769775"/>
            <a:ext cx="2608674" cy="21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425" y="2947575"/>
            <a:ext cx="3780275" cy="9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26322" l="14666" r="57068" t="25940"/>
          <a:stretch/>
        </p:blipFill>
        <p:spPr>
          <a:xfrm>
            <a:off x="6123125" y="436550"/>
            <a:ext cx="2584499" cy="23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769775"/>
            <a:ext cx="7191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Не насыщается на (0,+inf)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Крайне вычислительно эффективна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На практике процесс обучения сходится быстрее,</a:t>
            </a:r>
            <a:br>
              <a:rPr lang="en-GB">
                <a:solidFill>
                  <a:srgbClr val="464648"/>
                </a:solidFill>
              </a:rPr>
            </a:br>
            <a:r>
              <a:rPr lang="en-GB">
                <a:solidFill>
                  <a:srgbClr val="464648"/>
                </a:solidFill>
              </a:rPr>
              <a:t>ч</a:t>
            </a:r>
            <a:r>
              <a:rPr lang="en-GB">
                <a:solidFill>
                  <a:srgbClr val="464648"/>
                </a:solidFill>
              </a:rPr>
              <a:t>ем у сигмоиды/тангенса 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Не центрирована относительно нуля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Если попала в диапазон (-inf,0) то градиент </a:t>
            </a:r>
            <a:br>
              <a:rPr lang="en-GB">
                <a:solidFill>
                  <a:srgbClr val="464648"/>
                </a:solidFill>
              </a:rPr>
            </a:br>
            <a:r>
              <a:rPr lang="en-GB">
                <a:solidFill>
                  <a:srgbClr val="464648"/>
                </a:solidFill>
              </a:rPr>
              <a:t>н</a:t>
            </a:r>
            <a:r>
              <a:rPr lang="en-GB">
                <a:solidFill>
                  <a:srgbClr val="464648"/>
                </a:solidFill>
              </a:rPr>
              <a:t>улевой и нейрон фактически мёртв</a:t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ReLU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b="0" l="0" r="3956" t="0"/>
          <a:stretch/>
        </p:blipFill>
        <p:spPr>
          <a:xfrm>
            <a:off x="6341525" y="2762825"/>
            <a:ext cx="2108925" cy="3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769775"/>
            <a:ext cx="7191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Не насыщается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Вычислительно эффективна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На практике процесс обучения сходится быстрее,</a:t>
            </a:r>
            <a:br>
              <a:rPr lang="en-GB">
                <a:solidFill>
                  <a:srgbClr val="464648"/>
                </a:solidFill>
              </a:rPr>
            </a:br>
            <a:r>
              <a:rPr lang="en-GB">
                <a:solidFill>
                  <a:srgbClr val="464648"/>
                </a:solidFill>
              </a:rPr>
              <a:t>чем у сигмоиды/тангенса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Не центрирована относительно нуля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Градиент не умирает</a:t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Leaky ReLU (LReLU)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29235" l="14415" r="56254" t="22378"/>
          <a:stretch/>
        </p:blipFill>
        <p:spPr>
          <a:xfrm>
            <a:off x="6150325" y="583200"/>
            <a:ext cx="2681974" cy="23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769775"/>
            <a:ext cx="7191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Не насыщается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Вычислительно эффективна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На практике процесс обучения сходится быстрее,</a:t>
            </a:r>
            <a:br>
              <a:rPr lang="en-GB">
                <a:solidFill>
                  <a:srgbClr val="464648"/>
                </a:solidFill>
              </a:rPr>
            </a:br>
            <a:r>
              <a:rPr lang="en-GB">
                <a:solidFill>
                  <a:srgbClr val="464648"/>
                </a:solidFill>
              </a:rPr>
              <a:t>чем у сигмоиды/тангенса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Не центрирована относительно нуля</a:t>
            </a:r>
            <a:endParaRPr>
              <a:solidFill>
                <a:srgbClr val="464648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Градиент не умирает</a:t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8"/>
                </a:solidFill>
              </a:rPr>
              <a:t>Аналогична LReLU, но параметр α учится</a:t>
            </a:r>
            <a:br>
              <a:rPr lang="en-GB">
                <a:solidFill>
                  <a:srgbClr val="464648"/>
                </a:solidFill>
              </a:rPr>
            </a:br>
            <a:r>
              <a:rPr lang="en-GB">
                <a:solidFill>
                  <a:srgbClr val="464648"/>
                </a:solidFill>
              </a:rPr>
              <a:t>ч</a:t>
            </a:r>
            <a:r>
              <a:rPr lang="en-GB">
                <a:solidFill>
                  <a:srgbClr val="464648"/>
                </a:solidFill>
              </a:rPr>
              <a:t>ерез backprop.</a:t>
            </a:r>
            <a:endParaRPr>
              <a:solidFill>
                <a:srgbClr val="46464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0"/>
            <a:ext cx="852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Parametric ReLU (PReLU)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46010" l="14415" r="56254" t="22379"/>
          <a:stretch/>
        </p:blipFill>
        <p:spPr>
          <a:xfrm>
            <a:off x="6150325" y="583200"/>
            <a:ext cx="2681974" cy="15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325" y="2212175"/>
            <a:ext cx="3174850" cy="6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ReLU, LReLU, RReLU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1072"/>
            <a:ext cx="9144001" cy="248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-125" y="45707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https://arxiv.org/abs/1505.00853</a:t>
            </a:r>
            <a:r>
              <a:rPr lang="en-GB"/>
              <a:t> </a:t>
            </a:r>
            <a:br>
              <a:rPr lang="en-GB"/>
            </a:br>
            <a:r>
              <a:rPr lang="en-GB"/>
              <a:t>Empirical Evaluation of Rectified Activations in Convolution Network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